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C66E-A2DE-4E47-91FD-1D841FFEA8D1}" type="datetimeFigureOut">
              <a:rPr lang="pl-PL" smtClean="0"/>
              <a:t>2015-06-08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FAAF-BCB1-476D-9DF2-9D5979A9ADC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C66E-A2DE-4E47-91FD-1D841FFEA8D1}" type="datetimeFigureOut">
              <a:rPr lang="pl-PL" smtClean="0"/>
              <a:t>2015-06-08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FAAF-BCB1-476D-9DF2-9D5979A9ADC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C66E-A2DE-4E47-91FD-1D841FFEA8D1}" type="datetimeFigureOut">
              <a:rPr lang="pl-PL" smtClean="0"/>
              <a:t>2015-06-08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FAAF-BCB1-476D-9DF2-9D5979A9ADC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C66E-A2DE-4E47-91FD-1D841FFEA8D1}" type="datetimeFigureOut">
              <a:rPr lang="pl-PL" smtClean="0"/>
              <a:t>2015-06-08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FAAF-BCB1-476D-9DF2-9D5979A9ADC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C66E-A2DE-4E47-91FD-1D841FFEA8D1}" type="datetimeFigureOut">
              <a:rPr lang="pl-PL" smtClean="0"/>
              <a:t>2015-06-08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FAAF-BCB1-476D-9DF2-9D5979A9ADC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C66E-A2DE-4E47-91FD-1D841FFEA8D1}" type="datetimeFigureOut">
              <a:rPr lang="pl-PL" smtClean="0"/>
              <a:t>2015-06-08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FAAF-BCB1-476D-9DF2-9D5979A9ADC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C66E-A2DE-4E47-91FD-1D841FFEA8D1}" type="datetimeFigureOut">
              <a:rPr lang="pl-PL" smtClean="0"/>
              <a:t>2015-06-08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FAAF-BCB1-476D-9DF2-9D5979A9ADC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C66E-A2DE-4E47-91FD-1D841FFEA8D1}" type="datetimeFigureOut">
              <a:rPr lang="pl-PL" smtClean="0"/>
              <a:t>2015-06-08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5CFAAF-BCB1-476D-9DF2-9D5979A9ADCD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C66E-A2DE-4E47-91FD-1D841FFEA8D1}" type="datetimeFigureOut">
              <a:rPr lang="pl-PL" smtClean="0"/>
              <a:t>2015-06-08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FAAF-BCB1-476D-9DF2-9D5979A9ADC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C66E-A2DE-4E47-91FD-1D841FFEA8D1}" type="datetimeFigureOut">
              <a:rPr lang="pl-PL" smtClean="0"/>
              <a:t>2015-06-08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35CFAAF-BCB1-476D-9DF2-9D5979A9ADC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9CFC66E-A2DE-4E47-91FD-1D841FFEA8D1}" type="datetimeFigureOut">
              <a:rPr lang="pl-PL" smtClean="0"/>
              <a:t>2015-06-08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FAAF-BCB1-476D-9DF2-9D5979A9ADC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9CFC66E-A2DE-4E47-91FD-1D841FFEA8D1}" type="datetimeFigureOut">
              <a:rPr lang="pl-PL" smtClean="0"/>
              <a:t>2015-06-08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35CFAAF-BCB1-476D-9DF2-9D5979A9ADCD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259632" y="1200786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dirty="0" smtClean="0">
                <a:latin typeface="Algerian" pitchFamily="82" charset="0"/>
              </a:rPr>
              <a:t>SZACHY</a:t>
            </a:r>
            <a:endParaRPr lang="pl-PL" sz="8000" dirty="0">
              <a:latin typeface="Algerian" pitchFamily="82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543731" y="2780928"/>
            <a:ext cx="6192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latin typeface="Berlin Sans FB" pitchFamily="34" charset="0"/>
              </a:rPr>
              <a:t>Zajęcia szachowe w Miejskiej Szkole Podstawowej im. Janusza Korczaka </a:t>
            </a:r>
            <a:br>
              <a:rPr lang="pl-PL" sz="2800" dirty="0" smtClean="0">
                <a:latin typeface="Berlin Sans FB" pitchFamily="34" charset="0"/>
              </a:rPr>
            </a:br>
            <a:r>
              <a:rPr lang="pl-PL" sz="2800" dirty="0" smtClean="0">
                <a:latin typeface="Berlin Sans FB" pitchFamily="34" charset="0"/>
              </a:rPr>
              <a:t>w Jedlinie – Zdroju w roku szkolnym </a:t>
            </a:r>
            <a:br>
              <a:rPr lang="pl-PL" sz="2800" dirty="0" smtClean="0">
                <a:latin typeface="Berlin Sans FB" pitchFamily="34" charset="0"/>
              </a:rPr>
            </a:br>
            <a:r>
              <a:rPr lang="pl-PL" sz="2800" dirty="0" smtClean="0">
                <a:latin typeface="Berlin Sans FB" pitchFamily="34" charset="0"/>
              </a:rPr>
              <a:t>2014-2015 </a:t>
            </a:r>
            <a:endParaRPr lang="pl-PL" sz="2800" dirty="0">
              <a:latin typeface="Berlin Sans FB" pitchFamily="34" charset="0"/>
            </a:endParaRPr>
          </a:p>
        </p:txBody>
      </p:sp>
      <p:sp>
        <p:nvSpPr>
          <p:cNvPr id="2" name="AutoShape 7" descr="Znalezione obrazy dla zapytania szachy obraz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720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erlin Sans FB" pitchFamily="34" charset="0"/>
              </a:rPr>
              <a:t>Jak pracowały dzieci?</a:t>
            </a:r>
            <a:endParaRPr lang="pl-PL" dirty="0">
              <a:latin typeface="Berlin Sans FB" pitchFamily="34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4704522" cy="3528392"/>
          </a:xfrm>
        </p:spPr>
      </p:pic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48064" y="2708920"/>
            <a:ext cx="3600400" cy="2520280"/>
          </a:xfrm>
        </p:spPr>
        <p:txBody>
          <a:bodyPr/>
          <a:lstStyle/>
          <a:p>
            <a:pPr marL="36576" indent="0">
              <a:buNone/>
            </a:pPr>
            <a:r>
              <a:rPr lang="pl-PL" dirty="0" smtClean="0">
                <a:latin typeface="Berlin Sans FB" pitchFamily="34" charset="0"/>
              </a:rPr>
              <a:t>Rozgrywając partie szachowe pamiętały o przestrzeganiu zasady „fair </a:t>
            </a:r>
            <a:r>
              <a:rPr lang="pl-PL" dirty="0" err="1" smtClean="0">
                <a:latin typeface="Berlin Sans FB" pitchFamily="34" charset="0"/>
              </a:rPr>
              <a:t>play</a:t>
            </a:r>
            <a:r>
              <a:rPr lang="pl-PL" dirty="0" smtClean="0">
                <a:latin typeface="Berlin Sans FB" pitchFamily="34" charset="0"/>
              </a:rPr>
              <a:t>” i chętnie bawiły się „drewnianym wojskiem”.</a:t>
            </a:r>
            <a:endParaRPr lang="pl-PL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1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08104" y="332656"/>
            <a:ext cx="3102496" cy="2194813"/>
          </a:xfrm>
        </p:spPr>
        <p:txBody>
          <a:bodyPr>
            <a:noAutofit/>
          </a:bodyPr>
          <a:lstStyle/>
          <a:p>
            <a:pPr algn="ctr"/>
            <a:r>
              <a:rPr lang="pl-PL" sz="4400" b="0" dirty="0" smtClean="0">
                <a:solidFill>
                  <a:schemeClr val="tx1"/>
                </a:solidFill>
                <a:latin typeface="Berlin Sans FB" pitchFamily="34" charset="0"/>
              </a:rPr>
              <a:t>Jak pracowały dzieci?</a:t>
            </a:r>
            <a:endParaRPr lang="pl-PL" sz="4400" b="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539087" y="1019906"/>
            <a:ext cx="4641341" cy="4641341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4"/>
            <a:ext cx="3119722" cy="3454571"/>
          </a:xfrm>
        </p:spPr>
        <p:txBody>
          <a:bodyPr>
            <a:noAutofit/>
          </a:bodyPr>
          <a:lstStyle/>
          <a:p>
            <a:r>
              <a:rPr lang="pl-PL" sz="1800" dirty="0" smtClean="0">
                <a:latin typeface="Berlin Sans FB" pitchFamily="34" charset="0"/>
              </a:rPr>
              <a:t>Pierwszoklasiści umiejętnie korzystali z książek szachowych zapamiętując między innymi takie pojęcia szachowe jak: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pl-PL" sz="1800" dirty="0">
                <a:latin typeface="Berlin Sans FB" pitchFamily="34" charset="0"/>
              </a:rPr>
              <a:t>s</a:t>
            </a:r>
            <a:r>
              <a:rPr lang="pl-PL" sz="1800" dirty="0" smtClean="0">
                <a:latin typeface="Berlin Sans FB" pitchFamily="34" charset="0"/>
              </a:rPr>
              <a:t>zach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pl-PL" sz="1800" dirty="0">
                <a:latin typeface="Berlin Sans FB" pitchFamily="34" charset="0"/>
              </a:rPr>
              <a:t>m</a:t>
            </a:r>
            <a:r>
              <a:rPr lang="pl-PL" sz="1800" dirty="0" smtClean="0">
                <a:latin typeface="Berlin Sans FB" pitchFamily="34" charset="0"/>
              </a:rPr>
              <a:t>at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pl-PL" sz="1800" dirty="0">
                <a:latin typeface="Berlin Sans FB" pitchFamily="34" charset="0"/>
              </a:rPr>
              <a:t>b</a:t>
            </a:r>
            <a:r>
              <a:rPr lang="pl-PL" sz="1800" dirty="0" smtClean="0">
                <a:latin typeface="Berlin Sans FB" pitchFamily="34" charset="0"/>
              </a:rPr>
              <a:t>icie w przelocie 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pl-PL" sz="1800" dirty="0">
                <a:latin typeface="Berlin Sans FB" pitchFamily="34" charset="0"/>
              </a:rPr>
              <a:t>p</a:t>
            </a:r>
            <a:r>
              <a:rPr lang="pl-PL" sz="1800" dirty="0" smtClean="0">
                <a:latin typeface="Berlin Sans FB" pitchFamily="34" charset="0"/>
              </a:rPr>
              <a:t>romocja pionka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pl-PL" sz="1800" dirty="0">
                <a:latin typeface="Berlin Sans FB" pitchFamily="34" charset="0"/>
              </a:rPr>
              <a:t>r</a:t>
            </a:r>
            <a:r>
              <a:rPr lang="pl-PL" sz="1800" dirty="0" smtClean="0">
                <a:latin typeface="Berlin Sans FB" pitchFamily="34" charset="0"/>
              </a:rPr>
              <a:t>oszada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pl-PL" sz="1800" dirty="0" smtClean="0">
                <a:latin typeface="Berlin Sans FB" pitchFamily="34" charset="0"/>
              </a:rPr>
              <a:t>inne</a:t>
            </a:r>
            <a:endParaRPr lang="pl-PL" sz="18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5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erlin Sans FB" pitchFamily="34" charset="0"/>
              </a:rPr>
              <a:t>Jak pracowały dzieci?</a:t>
            </a:r>
            <a:endParaRPr lang="pl-PL" dirty="0">
              <a:latin typeface="Berlin Sans FB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348880"/>
            <a:ext cx="4416491" cy="3312368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76056" y="2060848"/>
            <a:ext cx="3240360" cy="3960440"/>
          </a:xfrm>
        </p:spPr>
        <p:txBody>
          <a:bodyPr/>
          <a:lstStyle/>
          <a:p>
            <a:pPr marL="36576" indent="0">
              <a:buNone/>
            </a:pPr>
            <a:r>
              <a:rPr lang="pl-PL" dirty="0" smtClean="0">
                <a:latin typeface="Berlin Sans FB" pitchFamily="34" charset="0"/>
              </a:rPr>
              <a:t>Dzieci wykonywały również inne ćwiczenia związane </a:t>
            </a:r>
            <a:br>
              <a:rPr lang="pl-PL" dirty="0" smtClean="0">
                <a:latin typeface="Berlin Sans FB" pitchFamily="34" charset="0"/>
              </a:rPr>
            </a:br>
            <a:r>
              <a:rPr lang="pl-PL" dirty="0" smtClean="0">
                <a:latin typeface="Berlin Sans FB" pitchFamily="34" charset="0"/>
              </a:rPr>
              <a:t>z utrwalaniem poznanych pojęć szachowych, np. zapis pól w odpowiednich miejscach na szachownicy.</a:t>
            </a:r>
            <a:endParaRPr lang="pl-PL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87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erlin Sans FB" pitchFamily="34" charset="0"/>
              </a:rPr>
              <a:t>Koło szachowe</a:t>
            </a:r>
            <a:endParaRPr lang="pl-PL" dirty="0">
              <a:latin typeface="Berlin Sans FB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55576" y="5085184"/>
            <a:ext cx="8003232" cy="838200"/>
          </a:xfrm>
        </p:spPr>
        <p:txBody>
          <a:bodyPr>
            <a:noAutofit/>
          </a:bodyPr>
          <a:lstStyle/>
          <a:p>
            <a:pPr algn="ctr"/>
            <a:r>
              <a:rPr lang="pl-PL" sz="2800" b="0" dirty="0" smtClean="0">
                <a:solidFill>
                  <a:schemeClr val="tx1"/>
                </a:solidFill>
                <a:latin typeface="Berlin Sans FB" pitchFamily="34" charset="0"/>
              </a:rPr>
              <a:t>Uczestnicy koła szachowego poprzez utrwalanie zasad gry mieli możliwość poszerzenia wiedzy szachowej. </a:t>
            </a:r>
            <a:endParaRPr lang="pl-PL" sz="2800" b="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6475"/>
            <a:ext cx="4040188" cy="2424112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75999"/>
            <a:ext cx="4041775" cy="2425065"/>
          </a:xfrm>
        </p:spPr>
      </p:pic>
    </p:spTree>
    <p:extLst>
      <p:ext uri="{BB962C8B-B14F-4D97-AF65-F5344CB8AC3E}">
        <p14:creationId xmlns:p14="http://schemas.microsoft.com/office/powerpoint/2010/main" val="206009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31640" y="1988840"/>
            <a:ext cx="6624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Berlin Sans FB" pitchFamily="34" charset="0"/>
              </a:rPr>
              <a:t>Dzieci uczące się grać w szachy dostrzegają w nich przede wszystkim zabawę, nie zdając sobie sprawy, że bawiąc się drewnianym wojskiem uczą się i doskonalą swoje umysły. Ponadto poznając zasady gry wykazują się zdyscyplinowaniem </a:t>
            </a:r>
            <a:r>
              <a:rPr lang="pl-PL" sz="2400" dirty="0" smtClean="0">
                <a:latin typeface="Berlin Sans FB" pitchFamily="34" charset="0"/>
              </a:rPr>
              <a:t/>
            </a:r>
            <a:br>
              <a:rPr lang="pl-PL" sz="2400" dirty="0" smtClean="0">
                <a:latin typeface="Berlin Sans FB" pitchFamily="34" charset="0"/>
              </a:rPr>
            </a:br>
            <a:r>
              <a:rPr lang="pl-PL" sz="2400" dirty="0" smtClean="0">
                <a:latin typeface="Berlin Sans FB" pitchFamily="34" charset="0"/>
              </a:rPr>
              <a:t>i </a:t>
            </a:r>
            <a:r>
              <a:rPr lang="pl-PL" sz="2400" dirty="0">
                <a:latin typeface="Berlin Sans FB" pitchFamily="34" charset="0"/>
              </a:rPr>
              <a:t>wyobraźnią oraz wyzwalają w sobie aktywność twórczą. Uczniowie poznają podstawy i taktykę gry w szachy, a także ukierunkowywane są na własny sposób myślenia.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403648" y="620688"/>
            <a:ext cx="59766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600" dirty="0" smtClean="0">
                <a:latin typeface="Berlin Sans FB" pitchFamily="34" charset="0"/>
              </a:rPr>
              <a:t>Podsumowując...</a:t>
            </a:r>
            <a:endParaRPr lang="pl-PL" sz="46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26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51720" y="2420888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0" dirty="0" smtClean="0">
              <a:latin typeface="Berlin Sans FB" pitchFamily="34" charset="0"/>
            </a:endParaRPr>
          </a:p>
          <a:p>
            <a:r>
              <a:rPr lang="pl-PL" sz="4000" dirty="0" smtClean="0">
                <a:latin typeface="Berlin Sans FB" pitchFamily="34" charset="0"/>
              </a:rPr>
              <a:t>Dziękujemy za uwagę...</a:t>
            </a:r>
            <a:endParaRPr lang="pl-PL" sz="4000" dirty="0">
              <a:latin typeface="Berlin Sans FB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932040" y="4904293"/>
            <a:ext cx="3996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Berlin Sans FB" pitchFamily="34" charset="0"/>
              </a:rPr>
              <a:t>Mirosława Żółtańska </a:t>
            </a:r>
          </a:p>
          <a:p>
            <a:r>
              <a:rPr lang="pl-PL" dirty="0" smtClean="0">
                <a:latin typeface="Berlin Sans FB" pitchFamily="34" charset="0"/>
              </a:rPr>
              <a:t>Karina Szczepaniak</a:t>
            </a:r>
            <a:endParaRPr lang="pl-PL" dirty="0">
              <a:latin typeface="Berlin Sans FB" pitchFamily="34" charset="0"/>
            </a:endParaRPr>
          </a:p>
        </p:txBody>
      </p:sp>
      <p:pic>
        <p:nvPicPr>
          <p:cNvPr id="5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06" y="908720"/>
            <a:ext cx="1961732" cy="181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45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erlin Sans FB" pitchFamily="34" charset="0"/>
              </a:rPr>
              <a:t>Czym są szachy?</a:t>
            </a:r>
            <a:endParaRPr lang="pl-PL" dirty="0">
              <a:latin typeface="Berlin Sans FB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just">
              <a:buNone/>
            </a:pPr>
            <a:endParaRPr lang="pl-PL" dirty="0">
              <a:latin typeface="Berlin Sans FB" pitchFamily="34" charset="0"/>
            </a:endParaRPr>
          </a:p>
          <a:p>
            <a:pPr marL="36576" indent="0" algn="just">
              <a:buNone/>
            </a:pPr>
            <a:endParaRPr lang="pl-PL" dirty="0" smtClean="0">
              <a:latin typeface="Berlin Sans FB" pitchFamily="34" charset="0"/>
            </a:endParaRPr>
          </a:p>
          <a:p>
            <a:pPr marL="36576" indent="0">
              <a:buNone/>
            </a:pPr>
            <a:r>
              <a:rPr lang="pl-PL" dirty="0" smtClean="0">
                <a:latin typeface="Berlin Sans FB" pitchFamily="34" charset="0"/>
              </a:rPr>
              <a:t>Szachy to narzędzie stymulujące rozwój emocjonalny i intelektualny dziecka, kształtujące jego osobowość i pozwalające na rozwój twórczego potencjału, który drzemie w każdym młodym człowieku.</a:t>
            </a:r>
            <a:endParaRPr lang="pl-PL" dirty="0">
              <a:latin typeface="Berlin Sans FB" pitchFamily="34" charset="0"/>
            </a:endParaRPr>
          </a:p>
        </p:txBody>
      </p:sp>
      <p:pic>
        <p:nvPicPr>
          <p:cNvPr id="5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20688"/>
            <a:ext cx="1944216" cy="17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05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erlin Sans FB" pitchFamily="34" charset="0"/>
              </a:rPr>
              <a:t>Co dają dzieciom szachy?</a:t>
            </a:r>
            <a:endParaRPr lang="pl-PL" dirty="0">
              <a:latin typeface="Berlin Sans FB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pl-PL" dirty="0" smtClean="0"/>
          </a:p>
          <a:p>
            <a:pPr>
              <a:buFont typeface="Wingdings" pitchFamily="2" charset="2"/>
              <a:buChar char="v"/>
            </a:pPr>
            <a:endParaRPr lang="pl-PL" dirty="0" smtClean="0"/>
          </a:p>
          <a:p>
            <a:pPr marL="36576" indent="0">
              <a:buNone/>
            </a:pPr>
            <a:endParaRPr lang="pl-PL" dirty="0"/>
          </a:p>
          <a:p>
            <a:pPr>
              <a:buFont typeface="Wingdings" pitchFamily="2" charset="2"/>
              <a:buChar char="v"/>
            </a:pPr>
            <a:r>
              <a:rPr lang="pl-PL" sz="2800" dirty="0" smtClean="0">
                <a:latin typeface="Berlin Sans FB" pitchFamily="34" charset="0"/>
              </a:rPr>
              <a:t>Szachy rozwijają zainteresowania</a:t>
            </a:r>
          </a:p>
          <a:p>
            <a:pPr>
              <a:buFont typeface="Wingdings" pitchFamily="2" charset="2"/>
              <a:buChar char="v"/>
            </a:pPr>
            <a:r>
              <a:rPr lang="pl-PL" sz="2800" dirty="0" smtClean="0">
                <a:latin typeface="Berlin Sans FB" pitchFamily="34" charset="0"/>
              </a:rPr>
              <a:t>Wyzwalają, pobudzają aktywność twórczą</a:t>
            </a:r>
          </a:p>
          <a:p>
            <a:pPr>
              <a:buFont typeface="Wingdings" pitchFamily="2" charset="2"/>
              <a:buChar char="v"/>
            </a:pPr>
            <a:r>
              <a:rPr lang="pl-PL" sz="2800" dirty="0" smtClean="0">
                <a:latin typeface="Berlin Sans FB" pitchFamily="34" charset="0"/>
              </a:rPr>
              <a:t>Rozwijają pamięć i uwagę </a:t>
            </a:r>
          </a:p>
          <a:p>
            <a:pPr>
              <a:buFont typeface="Wingdings" pitchFamily="2" charset="2"/>
              <a:buChar char="v"/>
            </a:pPr>
            <a:r>
              <a:rPr lang="pl-PL" sz="2800" dirty="0" smtClean="0">
                <a:latin typeface="Berlin Sans FB" pitchFamily="34" charset="0"/>
              </a:rPr>
              <a:t>Uczą konsekwencji i wytrwałości </a:t>
            </a:r>
            <a:br>
              <a:rPr lang="pl-PL" sz="2800" dirty="0" smtClean="0">
                <a:latin typeface="Berlin Sans FB" pitchFamily="34" charset="0"/>
              </a:rPr>
            </a:br>
            <a:r>
              <a:rPr lang="pl-PL" sz="2800" dirty="0" smtClean="0">
                <a:latin typeface="Berlin Sans FB" pitchFamily="34" charset="0"/>
              </a:rPr>
              <a:t>w działaniu</a:t>
            </a:r>
            <a:endParaRPr lang="pl-PL" sz="2800" dirty="0">
              <a:latin typeface="Berlin Sans FB" pitchFamily="34" charset="0"/>
            </a:endParaRPr>
          </a:p>
        </p:txBody>
      </p:sp>
      <p:pic>
        <p:nvPicPr>
          <p:cNvPr id="5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0768"/>
            <a:ext cx="1946161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1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erlin Sans FB" pitchFamily="34" charset="0"/>
              </a:rPr>
              <a:t>Uczestnicy zajęć</a:t>
            </a:r>
            <a:endParaRPr lang="pl-PL" dirty="0">
              <a:latin typeface="Berlin Sans FB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endParaRPr lang="pl-PL" dirty="0" smtClean="0">
              <a:latin typeface="Berlin Sans FB" pitchFamily="34" charset="0"/>
            </a:endParaRPr>
          </a:p>
          <a:p>
            <a:pPr marL="36576" indent="0">
              <a:buNone/>
            </a:pPr>
            <a:endParaRPr lang="pl-PL" dirty="0">
              <a:latin typeface="Berlin Sans FB" pitchFamily="34" charset="0"/>
            </a:endParaRPr>
          </a:p>
          <a:p>
            <a:pPr marL="36576" indent="0" algn="just">
              <a:buNone/>
            </a:pPr>
            <a:r>
              <a:rPr lang="pl-PL" dirty="0" smtClean="0">
                <a:latin typeface="Berlin Sans FB" pitchFamily="34" charset="0"/>
              </a:rPr>
              <a:t>W naszej szkole zajęciami szachowymi objęci byli zgodnie z planem zajęć uczniowie klas pierwszych oraz uczniowie klas trzecich na kole szachowym. Dla każdej z grup była to jedna godzina w tygodniu.</a:t>
            </a:r>
            <a:endParaRPr lang="pl-PL" dirty="0">
              <a:latin typeface="Berlin Sans FB" pitchFamily="34" charset="0"/>
            </a:endParaRPr>
          </a:p>
        </p:txBody>
      </p:sp>
      <p:pic>
        <p:nvPicPr>
          <p:cNvPr id="4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6711"/>
            <a:ext cx="1900954" cy="175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0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erlin Sans FB" pitchFamily="34" charset="0"/>
              </a:rPr>
              <a:t>Klasa I a</a:t>
            </a:r>
            <a:endParaRPr lang="pl-PL" dirty="0">
              <a:latin typeface="Berlin Sans FB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6768752" cy="5076564"/>
          </a:xfrm>
        </p:spPr>
      </p:pic>
    </p:spTree>
    <p:extLst>
      <p:ext uri="{BB962C8B-B14F-4D97-AF65-F5344CB8AC3E}">
        <p14:creationId xmlns:p14="http://schemas.microsoft.com/office/powerpoint/2010/main" val="334439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erlin Sans FB" pitchFamily="34" charset="0"/>
              </a:rPr>
              <a:t>Klasa I b</a:t>
            </a:r>
            <a:endParaRPr lang="pl-PL" dirty="0">
              <a:latin typeface="Berlin Sans FB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912768" cy="5184576"/>
          </a:xfrm>
        </p:spPr>
      </p:pic>
    </p:spTree>
    <p:extLst>
      <p:ext uri="{BB962C8B-B14F-4D97-AF65-F5344CB8AC3E}">
        <p14:creationId xmlns:p14="http://schemas.microsoft.com/office/powerpoint/2010/main" val="181311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erlin Sans FB" pitchFamily="34" charset="0"/>
              </a:rPr>
              <a:t>Klasa I c</a:t>
            </a:r>
            <a:endParaRPr lang="pl-PL" dirty="0">
              <a:latin typeface="Berlin Sans FB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912768" cy="5184576"/>
          </a:xfrm>
        </p:spPr>
      </p:pic>
    </p:spTree>
    <p:extLst>
      <p:ext uri="{BB962C8B-B14F-4D97-AF65-F5344CB8AC3E}">
        <p14:creationId xmlns:p14="http://schemas.microsoft.com/office/powerpoint/2010/main" val="211647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erlin Sans FB" pitchFamily="34" charset="0"/>
              </a:rPr>
              <a:t>Jak pracowały dzieci?</a:t>
            </a:r>
            <a:endParaRPr lang="pl-PL" dirty="0">
              <a:latin typeface="Berlin Sans FB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2" y="2132855"/>
            <a:ext cx="4577068" cy="3432801"/>
          </a:xfr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5004048" y="2564904"/>
            <a:ext cx="3960440" cy="2764904"/>
          </a:xfrm>
        </p:spPr>
        <p:txBody>
          <a:bodyPr/>
          <a:lstStyle/>
          <a:p>
            <a:pPr marL="36576" indent="0">
              <a:buNone/>
            </a:pPr>
            <a:endParaRPr lang="pl-PL" dirty="0" smtClean="0">
              <a:latin typeface="Berlin Sans FB" pitchFamily="34" charset="0"/>
            </a:endParaRPr>
          </a:p>
          <a:p>
            <a:pPr marL="36576" indent="0">
              <a:buNone/>
            </a:pPr>
            <a:r>
              <a:rPr lang="pl-PL" dirty="0" smtClean="0">
                <a:latin typeface="Berlin Sans FB" pitchFamily="34" charset="0"/>
              </a:rPr>
              <a:t>Dzieci poznawały szachownicę oraz linie poziome, pionowe </a:t>
            </a:r>
            <a:br>
              <a:rPr lang="pl-PL" dirty="0" smtClean="0">
                <a:latin typeface="Berlin Sans FB" pitchFamily="34" charset="0"/>
              </a:rPr>
            </a:br>
            <a:r>
              <a:rPr lang="pl-PL" dirty="0" smtClean="0">
                <a:latin typeface="Berlin Sans FB" pitchFamily="34" charset="0"/>
              </a:rPr>
              <a:t>i przekątne. </a:t>
            </a:r>
            <a:endParaRPr lang="pl-PL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08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400" b="0" dirty="0" smtClean="0">
                <a:solidFill>
                  <a:schemeClr val="tx1"/>
                </a:solidFill>
                <a:latin typeface="Berlin Sans FB" pitchFamily="34" charset="0"/>
              </a:rPr>
              <a:t>Jak pracowały dzieci?</a:t>
            </a:r>
            <a:endParaRPr lang="pl-PL" sz="4400" b="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827583" y="1019906"/>
            <a:ext cx="4681325" cy="4425317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652120" y="3573016"/>
            <a:ext cx="3053866" cy="2663482"/>
          </a:xfrm>
        </p:spPr>
        <p:txBody>
          <a:bodyPr>
            <a:normAutofit/>
          </a:bodyPr>
          <a:lstStyle/>
          <a:p>
            <a:r>
              <a:rPr lang="pl-PL" sz="2600" dirty="0" smtClean="0">
                <a:latin typeface="Berlin Sans FB" pitchFamily="34" charset="0"/>
              </a:rPr>
              <a:t>Dzieci zapamiętywały nazwy pól i sprawnie odszukiwały je na szachownicy.</a:t>
            </a:r>
            <a:endParaRPr lang="pl-PL" sz="26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47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150</TotalTime>
  <Words>256</Words>
  <Application>Microsoft Office PowerPoint</Application>
  <PresentationFormat>Pokaz na ekranie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Techniczny</vt:lpstr>
      <vt:lpstr>Prezentacja programu PowerPoint</vt:lpstr>
      <vt:lpstr>Czym są szachy?</vt:lpstr>
      <vt:lpstr>Co dają dzieciom szachy?</vt:lpstr>
      <vt:lpstr>Uczestnicy zajęć</vt:lpstr>
      <vt:lpstr>Klasa I a</vt:lpstr>
      <vt:lpstr>Klasa I b</vt:lpstr>
      <vt:lpstr>Klasa I c</vt:lpstr>
      <vt:lpstr>Jak pracowały dzieci?</vt:lpstr>
      <vt:lpstr>Jak pracowały dzieci?</vt:lpstr>
      <vt:lpstr>Jak pracowały dzieci?</vt:lpstr>
      <vt:lpstr>Jak pracowały dzieci?</vt:lpstr>
      <vt:lpstr>Jak pracowały dzieci?</vt:lpstr>
      <vt:lpstr>Koło szachowe</vt:lpstr>
      <vt:lpstr>Prezentacja programu PowerPoint</vt:lpstr>
      <vt:lpstr>Prezentacja programu PowerPoint</vt:lpstr>
    </vt:vector>
  </TitlesOfParts>
  <Company>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Rycho Rych</dc:creator>
  <cp:lastModifiedBy>k.lepis</cp:lastModifiedBy>
  <cp:revision>42</cp:revision>
  <dcterms:created xsi:type="dcterms:W3CDTF">2015-06-03T16:32:33Z</dcterms:created>
  <dcterms:modified xsi:type="dcterms:W3CDTF">2015-06-08T06:39:19Z</dcterms:modified>
</cp:coreProperties>
</file>